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78" r:id="rId3"/>
    <p:sldId id="279" r:id="rId4"/>
    <p:sldId id="280" r:id="rId5"/>
    <p:sldId id="281" r:id="rId6"/>
    <p:sldId id="282" r:id="rId7"/>
    <p:sldId id="275" r:id="rId8"/>
    <p:sldId id="284" r:id="rId9"/>
    <p:sldId id="277" r:id="rId10"/>
    <p:sldId id="276" r:id="rId11"/>
    <p:sldId id="268" r:id="rId12"/>
    <p:sldId id="286" r:id="rId13"/>
    <p:sldId id="273" r:id="rId14"/>
    <p:sldId id="285" r:id="rId15"/>
    <p:sldId id="287" r:id="rId16"/>
    <p:sldId id="288" r:id="rId1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0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C4EEF-C12E-467E-A34F-EBAC153F42F9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F3168-1B69-488C-9BCD-45F7D9377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82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7C75-9FE1-8E4D-994B-1701622A927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499EE-6D5E-EC47-AD67-C4BCD2D57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89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9207"/>
            <a:ext cx="6807200" cy="1880925"/>
          </a:xfrm>
          <a:prstGeom prst="rect">
            <a:avLst/>
          </a:prstGeom>
        </p:spPr>
      </p:pic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9207"/>
            <a:ext cx="6807200" cy="1880925"/>
          </a:xfrm>
          <a:prstGeom prst="rect">
            <a:avLst/>
          </a:prstGeom>
        </p:spPr>
      </p:pic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6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5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5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99EE-6D5E-EC47-AD67-C4BCD2D57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67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387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3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3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9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66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78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06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21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73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43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0C71-0549-4F2A-AD1F-98D8604072B0}" type="datetimeFigureOut">
              <a:rPr lang="en-AU" smtClean="0"/>
              <a:t>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93DC-8CE2-4BDF-95BB-27F6FC69AA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23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afeqld.edu.au/assets/oneweb/PDF/about-us/TAFE-Queensland-RAP-2018-2020-endorsed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visitmungo.com.au/aboriginal-countr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ga-indigenous.org.au/" TargetMode="External"/><Relationship Id="rId5" Type="http://schemas.openxmlformats.org/officeDocument/2006/relationships/hyperlink" Target="https://www.creativespirits.info/aboriginalculture/land/meaning-of-land-to-aboriginal-people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b.uts.edu.au/help/referencing/harvard-uts-referencing-guide/indigenous-mater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339267830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tgallery.nsw.gov.au/prizes/wynne/2018/30021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469" y="1166842"/>
            <a:ext cx="112364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Barimbi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Jiringkijbi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Wandaraba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6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Waanyi</a:t>
            </a:r>
            <a:r>
              <a:rPr lang="en-AU" sz="36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Fail : Learn (Discover) : Grow Up (Grow)</a:t>
            </a:r>
          </a:p>
          <a:p>
            <a:endParaRPr lang="en-AU" sz="3200" b="1" i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3200" b="1" i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800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547"/>
            <a:ext cx="12344400" cy="68735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8411" y="1820995"/>
            <a:ext cx="10954264" cy="479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568411" y="676309"/>
            <a:ext cx="846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C00000"/>
                </a:solidFill>
              </a:rPr>
              <a:t>TAFE Queensland Reconciliation Action Plan</a:t>
            </a:r>
            <a:endParaRPr lang="en-AU" sz="32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640" y="1423996"/>
            <a:ext cx="5724515" cy="1751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40" y="1404129"/>
            <a:ext cx="5448300" cy="1771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96" y="3776133"/>
            <a:ext cx="5210175" cy="180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796" y="3799945"/>
            <a:ext cx="51720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3957"/>
            <a:ext cx="10515600" cy="479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43" y="1383958"/>
            <a:ext cx="10875210" cy="3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" y="-31095"/>
            <a:ext cx="12344400" cy="688909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383957"/>
            <a:ext cx="10515600" cy="479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endParaRPr lang="en-AU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63" y="1172678"/>
            <a:ext cx="8229601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713" y="1825625"/>
            <a:ext cx="440819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Manku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Waanyi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Listen</a:t>
            </a:r>
            <a:endParaRPr lang="en-AU" sz="4800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200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712" y="1825625"/>
            <a:ext cx="75936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Wandaraba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Waanyi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Grow up (Grow)</a:t>
            </a:r>
            <a:endParaRPr lang="en-AU" sz="4800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200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712" y="1825625"/>
            <a:ext cx="75936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Wadda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Mooli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Birri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-gubba – farewell</a:t>
            </a:r>
          </a:p>
          <a:p>
            <a:endParaRPr lang="en-AU" sz="4800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60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our journey</a:t>
            </a:r>
            <a:endParaRPr lang="en-AU" sz="60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095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67723"/>
            <a:ext cx="999722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References</a:t>
            </a:r>
          </a:p>
          <a:p>
            <a:pPr algn="ctr"/>
            <a:endParaRPr lang="en-AU" dirty="0"/>
          </a:p>
          <a:p>
            <a:r>
              <a:rPr lang="en-AU" sz="1600" dirty="0"/>
              <a:t>Creative Spirits. (2019). Meaning of land to Aboriginal people. Retrieved from </a:t>
            </a:r>
            <a:r>
              <a:rPr lang="en-AU" sz="1600" dirty="0" smtClean="0"/>
              <a:t> 	</a:t>
            </a:r>
            <a:r>
              <a:rPr lang="en-AU" sz="1600" u="sng" dirty="0" smtClean="0">
                <a:hlinkClick r:id="rId5"/>
              </a:rPr>
              <a:t>https</a:t>
            </a:r>
            <a:r>
              <a:rPr lang="en-AU" sz="1600" u="sng" dirty="0">
                <a:hlinkClick r:id="rId5"/>
              </a:rPr>
              <a:t>://</a:t>
            </a:r>
            <a:r>
              <a:rPr lang="en-AU" sz="1600" u="sng" dirty="0" smtClean="0">
                <a:hlinkClick r:id="rId5"/>
              </a:rPr>
              <a:t>www.creativespirits.info/aboriginalculture/land/meaning-of-land-to-aboriginal-people</a:t>
            </a:r>
            <a:endParaRPr lang="en-AU" sz="1600" u="sng" dirty="0" smtClean="0"/>
          </a:p>
          <a:p>
            <a:endParaRPr lang="en-AU" sz="1600" dirty="0" smtClean="0"/>
          </a:p>
          <a:p>
            <a:r>
              <a:rPr lang="en-AU" sz="1600" dirty="0" err="1" smtClean="0"/>
              <a:t>Janke</a:t>
            </a:r>
            <a:r>
              <a:rPr lang="en-AU" sz="1600" dirty="0" smtClean="0"/>
              <a:t>, T. (2018). </a:t>
            </a:r>
            <a:r>
              <a:rPr lang="en-US" sz="1600" dirty="0" smtClean="0"/>
              <a:t>Retrieved from </a:t>
            </a:r>
            <a:r>
              <a:rPr lang="en-US" sz="1600" u="sng" dirty="0" smtClean="0">
                <a:hlinkClick r:id="rId6"/>
              </a:rPr>
              <a:t>https://www.amaga-indigenous.org.au/</a:t>
            </a:r>
            <a:endParaRPr lang="en-US" sz="1600" u="sng" dirty="0" smtClean="0"/>
          </a:p>
          <a:p>
            <a:endParaRPr lang="en-AU" sz="1600" dirty="0"/>
          </a:p>
          <a:p>
            <a:r>
              <a:rPr lang="en-AU" sz="1600" dirty="0"/>
              <a:t>Mungo National Park. (2019). Aboriginal country. Retrieved from </a:t>
            </a:r>
            <a:r>
              <a:rPr lang="en-AU" sz="1600" u="sng" dirty="0" smtClean="0">
                <a:hlinkClick r:id="rId7"/>
              </a:rPr>
              <a:t>http</a:t>
            </a:r>
            <a:r>
              <a:rPr lang="en-AU" sz="1600" u="sng" dirty="0">
                <a:hlinkClick r:id="rId7"/>
              </a:rPr>
              <a:t>://</a:t>
            </a:r>
            <a:r>
              <a:rPr lang="en-AU" sz="1600" u="sng" dirty="0" smtClean="0">
                <a:hlinkClick r:id="rId7"/>
              </a:rPr>
              <a:t>www.visitmungo.com.au/aboriginal-country</a:t>
            </a:r>
            <a:endParaRPr lang="en-AU" sz="1600" u="sng" dirty="0" smtClean="0"/>
          </a:p>
          <a:p>
            <a:endParaRPr lang="en-AU" sz="1600" dirty="0"/>
          </a:p>
          <a:p>
            <a:r>
              <a:rPr lang="en-AU" sz="1600" dirty="0"/>
              <a:t>Salam, R. (2019). </a:t>
            </a:r>
            <a:r>
              <a:rPr lang="en-AU" sz="1600" i="1" dirty="0" smtClean="0"/>
              <a:t>knowledge-connecting </a:t>
            </a:r>
            <a:r>
              <a:rPr lang="en-AU" sz="1600" dirty="0" smtClean="0"/>
              <a:t>[Graphic </a:t>
            </a:r>
            <a:r>
              <a:rPr lang="en-AU" sz="1600" dirty="0" smtClean="0"/>
              <a:t>art]. </a:t>
            </a:r>
            <a:r>
              <a:rPr lang="en-AU" sz="1600" dirty="0"/>
              <a:t>Kala Lagaw </a:t>
            </a:r>
            <a:r>
              <a:rPr lang="en-AU" sz="1600" dirty="0" err="1"/>
              <a:t>Ya</a:t>
            </a:r>
            <a:r>
              <a:rPr lang="en-AU" sz="1600" dirty="0"/>
              <a:t>, Western </a:t>
            </a:r>
            <a:r>
              <a:rPr lang="en-AU" sz="1600" dirty="0" smtClean="0"/>
              <a:t>Islands </a:t>
            </a:r>
            <a:r>
              <a:rPr lang="en-AU" sz="1600" dirty="0"/>
              <a:t>Group</a:t>
            </a:r>
            <a:r>
              <a:rPr lang="en-AU" sz="1600" dirty="0" smtClean="0"/>
              <a:t>,  Kuku </a:t>
            </a:r>
            <a:r>
              <a:rPr lang="en-AU" sz="1600" dirty="0" err="1"/>
              <a:t>Yalanji</a:t>
            </a:r>
            <a:r>
              <a:rPr lang="en-AU" sz="1600" dirty="0"/>
              <a:t>. Cairns QLD: TAFE Queensland</a:t>
            </a:r>
            <a:r>
              <a:rPr lang="en-AU" sz="1600" dirty="0" smtClean="0"/>
              <a:t>.</a:t>
            </a:r>
          </a:p>
          <a:p>
            <a:endParaRPr lang="en-AU" sz="1600" dirty="0"/>
          </a:p>
          <a:p>
            <a:r>
              <a:rPr lang="en-AU" sz="1600" dirty="0"/>
              <a:t>TAFE Queensland. (2019). </a:t>
            </a:r>
            <a:r>
              <a:rPr lang="en-AU" sz="1600" i="1" dirty="0"/>
              <a:t>Reconciliation action plan</a:t>
            </a:r>
            <a:r>
              <a:rPr lang="en-AU" sz="1600" dirty="0"/>
              <a:t>. Retrieved </a:t>
            </a:r>
            <a:r>
              <a:rPr lang="en-AU" sz="1600" dirty="0" smtClean="0"/>
              <a:t>from 	</a:t>
            </a:r>
            <a:r>
              <a:rPr lang="en-AU" sz="1600" u="sng" dirty="0" smtClean="0">
                <a:hlinkClick r:id="rId8"/>
              </a:rPr>
              <a:t>https</a:t>
            </a:r>
            <a:r>
              <a:rPr lang="en-AU" sz="1600" u="sng" dirty="0">
                <a:hlinkClick r:id="rId8"/>
              </a:rPr>
              <a:t>://</a:t>
            </a:r>
            <a:r>
              <a:rPr lang="en-AU" sz="1600" u="sng" dirty="0" smtClean="0">
                <a:hlinkClick r:id="rId8"/>
              </a:rPr>
              <a:t>tafeqld.edu.au/assets/oneweb/PDF/about-us/TAFE-Queensland-RAP-2018-2020-endorsed.pdf</a:t>
            </a:r>
            <a:endParaRPr lang="en-AU" sz="1600" u="sng" dirty="0" smtClean="0"/>
          </a:p>
          <a:p>
            <a:endParaRPr lang="en-AU" sz="1600" dirty="0"/>
          </a:p>
          <a:p>
            <a:r>
              <a:rPr lang="en-AU" sz="1600" dirty="0"/>
              <a:t>University of Technology Sydney. (2019). Indigenous materials. Retrieved </a:t>
            </a:r>
            <a:r>
              <a:rPr lang="en-AU" sz="1600" dirty="0" smtClean="0"/>
              <a:t>from 	</a:t>
            </a:r>
            <a:r>
              <a:rPr lang="en-AU" sz="1600" u="sng" dirty="0" smtClean="0">
                <a:hlinkClick r:id="rId9"/>
              </a:rPr>
              <a:t>https</a:t>
            </a:r>
            <a:r>
              <a:rPr lang="en-AU" sz="1600" u="sng" dirty="0">
                <a:hlinkClick r:id="rId9"/>
              </a:rPr>
              <a:t>://</a:t>
            </a:r>
            <a:r>
              <a:rPr lang="en-AU" sz="1600" u="sng" dirty="0" smtClean="0">
                <a:hlinkClick r:id="rId9"/>
              </a:rPr>
              <a:t>www.lib.uts.edu.au/help/referencing/harvard-uts-referencing-guide/indigenous-material</a:t>
            </a:r>
            <a:endParaRPr lang="en-AU" sz="1600" u="sng" dirty="0" smtClean="0"/>
          </a:p>
          <a:p>
            <a:endParaRPr lang="en-AU" sz="1600" dirty="0"/>
          </a:p>
          <a:p>
            <a:r>
              <a:rPr lang="en-AU" sz="1600" dirty="0"/>
              <a:t>Watson, J. (2018) </a:t>
            </a:r>
            <a:r>
              <a:rPr lang="en-AU" sz="1600" i="1" dirty="0" err="1" smtClean="0"/>
              <a:t>oodjamulla</a:t>
            </a:r>
            <a:r>
              <a:rPr lang="en-AU" sz="1600" dirty="0" smtClean="0"/>
              <a:t>[Private </a:t>
            </a:r>
            <a:r>
              <a:rPr lang="en-AU" sz="1600" dirty="0"/>
              <a:t>video]. </a:t>
            </a:r>
            <a:r>
              <a:rPr lang="en-AU" sz="1600" dirty="0" err="1" smtClean="0"/>
              <a:t>Waanyi</a:t>
            </a:r>
            <a:r>
              <a:rPr lang="en-AU" sz="1600" dirty="0" smtClean="0"/>
              <a:t>, North West QLD. </a:t>
            </a:r>
            <a:r>
              <a:rPr lang="en-AU" sz="1600" dirty="0" smtClean="0"/>
              <a:t>Retrieved </a:t>
            </a:r>
            <a:r>
              <a:rPr lang="en-AU" sz="1600" dirty="0"/>
              <a:t>from </a:t>
            </a:r>
            <a:r>
              <a:rPr lang="en-AU" sz="1600" dirty="0" smtClean="0"/>
              <a:t>https</a:t>
            </a:r>
            <a:r>
              <a:rPr lang="en-AU" sz="1600" dirty="0"/>
              <a:t>://vimeo.com/339267830</a:t>
            </a:r>
          </a:p>
        </p:txBody>
      </p:sp>
    </p:spTree>
    <p:extLst>
      <p:ext uri="{BB962C8B-B14F-4D97-AF65-F5344CB8AC3E}">
        <p14:creationId xmlns:p14="http://schemas.microsoft.com/office/powerpoint/2010/main" val="3035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6730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Wadda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Mooli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Birri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-gubba - greeting</a:t>
            </a: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This is our story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6730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all began</a:t>
            </a: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6730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Barimbi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Waanyi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Fail</a:t>
            </a: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6730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opportunity and a new direction – 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timing was right</a:t>
            </a:r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6730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tale of 2 friends </a:t>
            </a: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" y="-31095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612" y="2907957"/>
            <a:ext cx="6450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This story is about Country</a:t>
            </a:r>
            <a:endParaRPr lang="en-US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srgbClr val="C00000"/>
              </a:solidFill>
            </a:endParaRPr>
          </a:p>
          <a:p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2054" y="2108887"/>
            <a:ext cx="7504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Jiringkijbi</a:t>
            </a:r>
            <a:endParaRPr lang="en-AU" sz="5400" b="1" dirty="0" smtClean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dirty="0" err="1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Waanyi</a:t>
            </a:r>
            <a:r>
              <a:rPr lang="en-AU" sz="4800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Learn (Discover)</a:t>
            </a: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sz="5400" b="1" dirty="0" smtClean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54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05"/>
            <a:ext cx="12192000" cy="661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75" y="-164757"/>
            <a:ext cx="12192000" cy="678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44400" cy="6889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5254" y="2553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8200" y="365125"/>
            <a:ext cx="10085173" cy="5969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AU" dirty="0" smtClean="0"/>
              <a:t> </a:t>
            </a:r>
          </a:p>
          <a:p>
            <a:pPr marL="0" indent="0">
              <a:buNone/>
            </a:pPr>
            <a:r>
              <a:rPr lang="en-AU" sz="3500" dirty="0" smtClean="0">
                <a:solidFill>
                  <a:srgbClr val="C00000"/>
                </a:solidFill>
              </a:rPr>
              <a:t>3 principles:</a:t>
            </a:r>
          </a:p>
          <a:p>
            <a:pPr marL="0" indent="0">
              <a:buNone/>
            </a:pPr>
            <a:r>
              <a:rPr lang="en-AU" dirty="0" smtClean="0"/>
              <a:t>  </a:t>
            </a:r>
          </a:p>
          <a:p>
            <a:pPr marL="800100" lvl="1" indent="-342900"/>
            <a:r>
              <a:rPr lang="en-AU" sz="3000" dirty="0" smtClean="0"/>
              <a:t>Nation, country and/or language, place of country</a:t>
            </a:r>
          </a:p>
          <a:p>
            <a:pPr marL="0" indent="0">
              <a:buNone/>
            </a:pPr>
            <a:r>
              <a:rPr lang="en-AU" sz="3000" dirty="0" smtClean="0"/>
              <a:t> </a:t>
            </a:r>
          </a:p>
          <a:p>
            <a:pPr marL="800100" lvl="1" indent="-342900"/>
            <a:r>
              <a:rPr lang="en-AU" sz="3000" dirty="0" smtClean="0"/>
              <a:t>‘Unrecorded’ to describe missing information (replacing ‘unknown’)</a:t>
            </a:r>
          </a:p>
          <a:p>
            <a:pPr marL="0" indent="0">
              <a:buNone/>
            </a:pPr>
            <a:r>
              <a:rPr lang="en-AU" sz="3000" dirty="0" smtClean="0"/>
              <a:t> </a:t>
            </a:r>
          </a:p>
          <a:p>
            <a:pPr marL="800100" lvl="1" indent="-342900"/>
            <a:r>
              <a:rPr lang="en-AU" sz="3000" dirty="0" smtClean="0"/>
              <a:t>‘Untitled’ to describe works where title is not known or does not exist</a:t>
            </a:r>
          </a:p>
          <a:p>
            <a:pPr marL="0" indent="0">
              <a:buNone/>
            </a:pPr>
            <a:r>
              <a:rPr lang="en-A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err="1" smtClean="0"/>
              <a:t>Napangati</a:t>
            </a:r>
            <a:r>
              <a:rPr lang="en-AU" dirty="0" smtClean="0"/>
              <a:t>, Y 2018, </a:t>
            </a:r>
            <a:r>
              <a:rPr lang="en-AU" i="1" dirty="0" smtClean="0"/>
              <a:t>Untitled</a:t>
            </a:r>
            <a:r>
              <a:rPr lang="en-AU" dirty="0" smtClean="0"/>
              <a:t>, painting, Papunya Tula, Northern Territory, Art Gallery of NSW, viewed 20 March 2019, </a:t>
            </a:r>
            <a:r>
              <a:rPr lang="en-AU" u="sng" dirty="0" smtClean="0">
                <a:hlinkClick r:id="rId5"/>
              </a:rPr>
              <a:t>https://www.artgallery.nsw.gov.au/prizes/wynne/2018/30021/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3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123</Words>
  <Application>Microsoft Office PowerPoint</Application>
  <PresentationFormat>Custom</PresentationFormat>
  <Paragraphs>82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TAFE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Courtenay, Tony</dc:creator>
  <cp:lastModifiedBy>tcourtenay</cp:lastModifiedBy>
  <cp:revision>94</cp:revision>
  <cp:lastPrinted>2019-11-01T02:28:15Z</cp:lastPrinted>
  <dcterms:created xsi:type="dcterms:W3CDTF">2019-06-04T00:34:21Z</dcterms:created>
  <dcterms:modified xsi:type="dcterms:W3CDTF">2019-11-05T06:51:25Z</dcterms:modified>
</cp:coreProperties>
</file>